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3A900"/>
    <a:srgbClr val="1E497D"/>
    <a:srgbClr val="F8F8F8"/>
    <a:srgbClr val="777777"/>
    <a:srgbClr val="002652"/>
    <a:srgbClr val="000000"/>
    <a:srgbClr val="3456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3"/>
    <p:restoredTop sz="82437" autoAdjust="0"/>
  </p:normalViewPr>
  <p:slideViewPr>
    <p:cSldViewPr>
      <p:cViewPr>
        <p:scale>
          <a:sx n="95" d="100"/>
          <a:sy n="95" d="100"/>
        </p:scale>
        <p:origin x="4240" y="154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01F3F-85FD-4D6D-9902-DE21320E0477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D726F-AA01-4A9D-81D1-A09838CFA8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6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3288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04E1C1F-C217-4AD6-AF7C-55411A2E8AB0}" type="datetimeFigureOut">
              <a:rPr lang="en-US" smtClean="0"/>
              <a:pPr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24B1EBE8-D8A3-424D-A66F-82DC71540CD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125" dirty="0"/>
              <a:t>Lecture </a:t>
            </a:r>
            <a:r>
              <a:rPr lang="en-US" sz="2125" dirty="0" smtClean="0"/>
              <a:t>15:</a:t>
            </a:r>
            <a:r>
              <a:rPr lang="en-US" sz="3188" dirty="0"/>
              <a:t/>
            </a:r>
            <a:br>
              <a:rPr lang="en-US" sz="3188" dirty="0"/>
            </a:br>
            <a:r>
              <a:rPr lang="en-US" sz="3188" dirty="0" smtClean="0"/>
              <a:t>Analytic Provenance</a:t>
            </a:r>
            <a:endParaRPr lang="en-US" sz="3563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April </a:t>
            </a:r>
            <a:r>
              <a:rPr lang="en-US" dirty="0" smtClean="0"/>
              <a:t>10,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SDS235:</a:t>
            </a:r>
          </a:p>
          <a:p>
            <a:r>
              <a:rPr lang="en-US" dirty="0" smtClean="0"/>
              <a:t>Visual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user’s interactions?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102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Why </a:t>
            </a:r>
            <a:r>
              <a:rPr lang="en-US" dirty="0"/>
              <a:t>are these </a:t>
            </a:r>
            <a:r>
              <a:rPr lang="en-US" dirty="0" smtClean="0"/>
              <a:t>two so </a:t>
            </a:r>
            <a:r>
              <a:rPr lang="en-US" dirty="0"/>
              <a:t>much lower than others? 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/>
              <a:t>recovering “methods” at about 15%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1" t="4182" r="2798" b="2010"/>
          <a:stretch/>
        </p:blipFill>
        <p:spPr bwMode="auto">
          <a:xfrm>
            <a:off x="1246909" y="1015999"/>
            <a:ext cx="6511636" cy="393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8600" y="6396335"/>
            <a:ext cx="899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R. Chang et al., Recovering Reasoning  Process From User Interactions.  IEEE Computer Graphics and Applications, 2009.</a:t>
            </a:r>
          </a:p>
          <a:p>
            <a:r>
              <a:rPr lang="en-US" sz="1100" dirty="0" smtClean="0"/>
              <a:t>R. Chang et al., Evaluating the Relationship Between User Interaction and Financial Visual Analysis.  IEEE Symposium on VAST, 2009.</a:t>
            </a: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12632" t="12277" r="14944" b="4794"/>
          <a:stretch/>
        </p:blipFill>
        <p:spPr bwMode="auto">
          <a:xfrm>
            <a:off x="1822434" y="1417320"/>
            <a:ext cx="4899406" cy="350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85123" t="89416" r="2646" b="5927"/>
          <a:stretch/>
        </p:blipFill>
        <p:spPr bwMode="auto">
          <a:xfrm>
            <a:off x="6792585" y="4648200"/>
            <a:ext cx="82741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 rot="2441470">
            <a:off x="1799812" y="3564005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00000">
            <a:off x="3543922" y="3498812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user’s interactions?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34000"/>
            <a:ext cx="78486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In this case, only recording a user’s </a:t>
            </a:r>
          </a:p>
          <a:p>
            <a:pPr marL="0" indent="0" algn="ctr">
              <a:buNone/>
            </a:pPr>
            <a:r>
              <a:rPr lang="en-US" dirty="0" smtClean="0"/>
              <a:t>explicit interaction is insufficient.</a:t>
            </a:r>
            <a:endParaRPr 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27917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027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Stages of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Perceive: what does the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see?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/>
            <a:r>
              <a:rPr lang="en-US" dirty="0" smtClean="0"/>
              <a:t>Capture: which interactions to record, and how?</a:t>
            </a:r>
            <a:endParaRPr lang="en-US" dirty="0"/>
          </a:p>
          <a:p>
            <a:pPr marL="457200" indent="-457200"/>
            <a:r>
              <a:rPr lang="en-US" dirty="0" smtClean="0"/>
              <a:t>Encode: how do we want to </a:t>
            </a:r>
            <a:r>
              <a:rPr lang="en-US" dirty="0"/>
              <a:t>store the interactions</a:t>
            </a:r>
          </a:p>
          <a:p>
            <a:pPr marL="457200" indent="-457200"/>
            <a:r>
              <a:rPr lang="en-US" dirty="0" smtClean="0"/>
              <a:t>Recover: how do we translate to </a:t>
            </a:r>
            <a:r>
              <a:rPr lang="en-US" dirty="0"/>
              <a:t>something meaningful</a:t>
            </a:r>
          </a:p>
          <a:p>
            <a:pPr marL="457200" indent="-457200"/>
            <a:r>
              <a:rPr lang="en-US" dirty="0" smtClean="0">
                <a:solidFill>
                  <a:srgbClr val="D9D9D9"/>
                </a:solidFill>
              </a:rPr>
              <a:t>Reuse: how can we reapply </a:t>
            </a:r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interaction to </a:t>
            </a:r>
            <a:r>
              <a:rPr lang="en-US" dirty="0">
                <a:solidFill>
                  <a:srgbClr val="D9D9D9"/>
                </a:solidFill>
              </a:rPr>
              <a:t>a different problem or </a:t>
            </a:r>
            <a:r>
              <a:rPr lang="en-US" dirty="0" smtClean="0">
                <a:solidFill>
                  <a:srgbClr val="D9D9D9"/>
                </a:solidFill>
              </a:rPr>
              <a:t>dataset?</a:t>
            </a:r>
            <a:endParaRPr lang="en-US" dirty="0">
              <a:solidFill>
                <a:srgbClr val="D9D9D9"/>
              </a:solidFill>
            </a:endParaRP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Stages of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Perceive: what does the user see?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Capture: which interactions to record, and how?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Encode: how do we want to store the interactions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Recover: how do we translate to something meaningful</a:t>
            </a:r>
          </a:p>
          <a:p>
            <a:pPr marL="457200" indent="-457200"/>
            <a:r>
              <a:rPr lang="en-US" dirty="0"/>
              <a:t>Reuse: how can we reapply the interaction to a different problem or dataset?</a:t>
            </a:r>
          </a:p>
        </p:txBody>
      </p:sp>
    </p:spTree>
    <p:extLst>
      <p:ext uri="{BB962C8B-B14F-4D97-AF65-F5344CB8AC3E}">
        <p14:creationId xmlns:p14="http://schemas.microsoft.com/office/powerpoint/2010/main" val="12928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did the user see that prompted the subsequent 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7258050" cy="280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6587920"/>
            <a:ext cx="8382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Johansson et al. </a:t>
            </a:r>
            <a:r>
              <a:rPr lang="en-US" sz="1100" dirty="0"/>
              <a:t>Perceiving patterns in parallel coordinates: </a:t>
            </a:r>
            <a:r>
              <a:rPr lang="en-US" sz="1100" dirty="0" smtClean="0"/>
              <a:t>determining thresholds </a:t>
            </a:r>
            <a:r>
              <a:rPr lang="en-US" sz="1100" dirty="0"/>
              <a:t>for identification of </a:t>
            </a:r>
            <a:r>
              <a:rPr lang="en-US" sz="1100" dirty="0" smtClean="0"/>
              <a:t>relationships. </a:t>
            </a:r>
            <a:r>
              <a:rPr lang="en-US" sz="1100" dirty="0" err="1" smtClean="0"/>
              <a:t>InfoVis</a:t>
            </a:r>
            <a:r>
              <a:rPr lang="en-US" sz="1100" dirty="0" smtClean="0"/>
              <a:t> 2008.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Perceive -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056261" cy="447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38400" y="6587920"/>
            <a:ext cx="67056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Correa et al.</a:t>
            </a:r>
            <a:r>
              <a:rPr lang="en-US" sz="1100" b="1" dirty="0"/>
              <a:t> </a:t>
            </a:r>
            <a:r>
              <a:rPr lang="en-US" sz="1100" b="1" dirty="0" smtClean="0"/>
              <a:t> </a:t>
            </a:r>
            <a:r>
              <a:rPr lang="en-US" sz="1100" dirty="0" smtClean="0"/>
              <a:t>A </a:t>
            </a:r>
            <a:r>
              <a:rPr lang="en-US" sz="1100" dirty="0"/>
              <a:t>Framework for Uncertainty-Aware Visual Analytics</a:t>
            </a:r>
            <a:r>
              <a:rPr lang="en-US" sz="1100" dirty="0" smtClean="0"/>
              <a:t>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Perceive – Visual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4143526"/>
            <a:ext cx="7913914" cy="210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52600"/>
            <a:ext cx="3858936" cy="213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981200" y="6587920"/>
            <a:ext cx="71628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Sipps</a:t>
            </a:r>
            <a:r>
              <a:rPr lang="en-US" sz="1100" dirty="0" smtClean="0"/>
              <a:t> et al.</a:t>
            </a:r>
            <a:r>
              <a:rPr lang="en-US" sz="1100" b="1" dirty="0"/>
              <a:t> </a:t>
            </a:r>
            <a:r>
              <a:rPr lang="en-US" sz="1100" dirty="0"/>
              <a:t>Selecting good views of high-dimensional data using </a:t>
            </a:r>
            <a:r>
              <a:rPr lang="en-US" sz="1100" dirty="0" smtClean="0"/>
              <a:t>class consistency. </a:t>
            </a:r>
            <a:r>
              <a:rPr lang="en-US" sz="1100" dirty="0" err="1" smtClean="0"/>
              <a:t>Eurovis</a:t>
            </a:r>
            <a:r>
              <a:rPr lang="en-US" sz="1100" dirty="0" smtClean="0"/>
              <a:t>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Perceive – Visual 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76" y="1447800"/>
            <a:ext cx="379622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39719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5000" y="6587920"/>
            <a:ext cx="7239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Dasgupta</a:t>
            </a:r>
            <a:r>
              <a:rPr lang="en-US" sz="1100" dirty="0" smtClean="0"/>
              <a:t> and </a:t>
            </a:r>
            <a:r>
              <a:rPr lang="en-US" sz="1100" dirty="0" err="1" smtClean="0"/>
              <a:t>Kosara</a:t>
            </a:r>
            <a:r>
              <a:rPr lang="en-US" sz="1100" dirty="0" smtClean="0"/>
              <a:t>. </a:t>
            </a:r>
            <a:r>
              <a:rPr lang="en-US" sz="1100" dirty="0" err="1" smtClean="0"/>
              <a:t>Pargnostics</a:t>
            </a:r>
            <a:r>
              <a:rPr lang="en-US" sz="1100" dirty="0" smtClean="0"/>
              <a:t>: Screen-Space Metrics for Parallel Coordinates. </a:t>
            </a:r>
            <a:r>
              <a:rPr lang="en-US" sz="1100" dirty="0" err="1" smtClean="0"/>
              <a:t>InfoVis</a:t>
            </a:r>
            <a:r>
              <a:rPr lang="en-US" sz="1100" dirty="0" smtClean="0"/>
              <a:t>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7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What other types of visual perceptual characteristics should we (as designers and developers) be aware of?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As a developer, if you know these characteristics, how can you control them in an open exploratory visualization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“bread and butter” of analytic provenance</a:t>
            </a:r>
            <a:endParaRPr lang="en-US" dirty="0"/>
          </a:p>
          <a:p>
            <a:r>
              <a:rPr lang="en-US" dirty="0" smtClean="0"/>
              <a:t>Need to choose carefully about “what” to capture</a:t>
            </a:r>
            <a:endParaRPr lang="en-US" dirty="0"/>
          </a:p>
          <a:p>
            <a:pPr marL="857250" lvl="1" indent="-457200">
              <a:buFont typeface="Lucida Grande"/>
              <a:buChar char="-"/>
            </a:pPr>
            <a:r>
              <a:rPr lang="en-US" dirty="0" smtClean="0"/>
              <a:t>Capturing at too low level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cannot decipher the intent</a:t>
            </a:r>
            <a:endParaRPr lang="en-US" dirty="0"/>
          </a:p>
          <a:p>
            <a:pPr marL="857250" lvl="1" indent="-457200">
              <a:buFont typeface="Lucida Grande"/>
              <a:buChar char="-"/>
            </a:pPr>
            <a:r>
              <a:rPr lang="en-US" dirty="0" smtClean="0"/>
              <a:t>Capturing at too high level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not usable for other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87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on FP2 posted</a:t>
            </a:r>
          </a:p>
          <a:p>
            <a:r>
              <a:rPr lang="en-US" dirty="0" smtClean="0"/>
              <a:t>FP3: Initial Prototype live on Moodle (due WEDS by 1pm)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Capturing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</a:t>
            </a:r>
            <a:r>
              <a:rPr lang="en-US" dirty="0" smtClean="0"/>
              <a:t>hen in doubt, ask the user:</a:t>
            </a:r>
            <a:endParaRPr lang="en-US" dirty="0"/>
          </a:p>
          <a:p>
            <a:pPr marL="742950" lvl="1" indent="-342900"/>
            <a:r>
              <a:rPr lang="en-US" dirty="0" smtClean="0"/>
              <a:t>Annotations: directly edited text</a:t>
            </a:r>
          </a:p>
          <a:p>
            <a:pPr marL="742950" lvl="1" indent="-342900"/>
            <a:r>
              <a:rPr lang="en-US" dirty="0" smtClean="0"/>
              <a:t>Structured diagrams: illustrating analytical steps</a:t>
            </a:r>
          </a:p>
          <a:p>
            <a:pPr marL="742950" lvl="1" indent="-342900"/>
            <a:r>
              <a:rPr lang="en-US" dirty="0" smtClean="0"/>
              <a:t>Reasoning graph: reasoning artifacts and relationships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4154586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http://vis.berkeley.edu/papers/sense.us/sense.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1" y="2286000"/>
            <a:ext cx="4229100" cy="3191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9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399"/>
            <a:ext cx="7620000" cy="459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587920"/>
            <a:ext cx="8001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and van </a:t>
            </a:r>
            <a:r>
              <a:rPr lang="en-US" sz="1100" dirty="0" err="1"/>
              <a:t>Wijk</a:t>
            </a:r>
            <a:r>
              <a:rPr lang="en-US" sz="1100" dirty="0"/>
              <a:t>. Supporting the Analytical Reasoning Process </a:t>
            </a:r>
            <a:r>
              <a:rPr lang="en-US" sz="1100" dirty="0" smtClean="0"/>
              <a:t>in Information </a:t>
            </a:r>
            <a:r>
              <a:rPr lang="en-US" sz="1100" dirty="0"/>
              <a:t>Visualization. </a:t>
            </a:r>
            <a:r>
              <a:rPr lang="en-US" sz="1100" dirty="0" smtClean="0"/>
              <a:t>CHI 2008.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5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763" y="1600200"/>
            <a:ext cx="671447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73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capturing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82930" indent="-457200"/>
            <a:r>
              <a:rPr lang="en-US" dirty="0" smtClean="0"/>
              <a:t>Option 1: capture the mouse and key strokes</a:t>
            </a:r>
          </a:p>
          <a:p>
            <a:pPr marL="582930" indent="-457200"/>
            <a:r>
              <a:rPr lang="en-US" dirty="0" smtClean="0"/>
              <a:t>Option 2: capture the state of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413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Capturing interaction in a single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696273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6587920"/>
            <a:ext cx="662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Groth</a:t>
            </a:r>
            <a:r>
              <a:rPr lang="en-US" sz="1100" dirty="0" smtClean="0"/>
              <a:t> and </a:t>
            </a:r>
            <a:r>
              <a:rPr lang="en-US" sz="1100" dirty="0" err="1" smtClean="0"/>
              <a:t>Streefkerk</a:t>
            </a:r>
            <a:r>
              <a:rPr lang="en-US" sz="1100" dirty="0" smtClean="0"/>
              <a:t>. Provenance </a:t>
            </a:r>
            <a:r>
              <a:rPr lang="en-US" sz="1100" dirty="0"/>
              <a:t>and </a:t>
            </a:r>
            <a:r>
              <a:rPr lang="en-US" sz="1100" dirty="0" smtClean="0"/>
              <a:t>Annotation for </a:t>
            </a:r>
            <a:r>
              <a:rPr lang="en-US" sz="1100" dirty="0"/>
              <a:t>Visual Exploration Systems</a:t>
            </a:r>
            <a:r>
              <a:rPr lang="en-US" sz="1100" dirty="0" smtClean="0"/>
              <a:t>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Interaction across multiple platforms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9093" b="-29093"/>
          <a:stretch>
            <a:fillRect/>
          </a:stretch>
        </p:blipFill>
        <p:spPr>
          <a:xfrm>
            <a:off x="381000" y="838200"/>
            <a:ext cx="8229600" cy="4876800"/>
          </a:xfrm>
        </p:spPr>
      </p:pic>
      <p:sp>
        <p:nvSpPr>
          <p:cNvPr id="4" name="Rectangle 3"/>
          <p:cNvSpPr/>
          <p:nvPr/>
        </p:nvSpPr>
        <p:spPr>
          <a:xfrm>
            <a:off x="457200" y="5613737"/>
            <a:ext cx="571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Cowley PJ, JN </a:t>
            </a:r>
            <a:r>
              <a:rPr lang="en-US" sz="1200" dirty="0" err="1"/>
              <a:t>Haack</a:t>
            </a:r>
            <a:r>
              <a:rPr lang="en-US" sz="1200" dirty="0"/>
              <a:t>, RJ Littlefield, and E </a:t>
            </a:r>
            <a:r>
              <a:rPr lang="en-US" sz="1200" dirty="0" err="1"/>
              <a:t>Hampson</a:t>
            </a:r>
            <a:r>
              <a:rPr lang="en-US" sz="1200" dirty="0"/>
              <a:t>.  2006.  "Glass Box: Capturing, Archiving, and Retrieving Workstation Activities."  In The 3rd ACM Workshop on Capture, Archival and Retrieval of Personal Experiences, CARPE 2006, October 27, 2006, Santa Barbara, California, USA, pp. 13-</a:t>
            </a:r>
            <a:r>
              <a:rPr lang="en-US" sz="1200" dirty="0" smtClean="0"/>
              <a:t>18 ACM, </a:t>
            </a:r>
            <a:r>
              <a:rPr lang="en-US" sz="1200" dirty="0"/>
              <a:t>New York, NY.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03054" y="3657600"/>
            <a:ext cx="3040946" cy="3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visualization state </a:t>
            </a:r>
            <a:r>
              <a:rPr lang="en-US" dirty="0" smtClean="0"/>
              <a:t>(periodic)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98402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87" y="2057400"/>
            <a:ext cx="415012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00" y="659639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Marks et al. Design </a:t>
            </a:r>
            <a:r>
              <a:rPr lang="en-US" sz="1100" dirty="0" err="1" smtClean="0"/>
              <a:t>Gallaries</a:t>
            </a:r>
            <a:r>
              <a:rPr lang="en-US" sz="1100" dirty="0" smtClean="0"/>
              <a:t>. </a:t>
            </a:r>
            <a:r>
              <a:rPr lang="en-US" sz="1100" dirty="0" err="1" smtClean="0"/>
              <a:t>Siggraph</a:t>
            </a:r>
            <a:r>
              <a:rPr lang="en-US" sz="1100" dirty="0" smtClean="0"/>
              <a:t> 1997.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Capturing visualization state (transitions)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0" y="6587920"/>
            <a:ext cx="7620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Heer</a:t>
            </a:r>
            <a:r>
              <a:rPr lang="en-US" sz="1100" dirty="0" smtClean="0"/>
              <a:t> et al. </a:t>
            </a:r>
            <a:r>
              <a:rPr lang="en-US" sz="1100" dirty="0"/>
              <a:t>Graphical Histories for Visualization: Supporting </a:t>
            </a:r>
            <a:r>
              <a:rPr lang="en-US" sz="1100" dirty="0" smtClean="0"/>
              <a:t>Analysis, Communication</a:t>
            </a:r>
            <a:r>
              <a:rPr lang="en-US" sz="1100" dirty="0"/>
              <a:t>, and Evaluation</a:t>
            </a:r>
            <a:r>
              <a:rPr lang="en-US" sz="1100" dirty="0" smtClean="0"/>
              <a:t>. </a:t>
            </a:r>
            <a:r>
              <a:rPr lang="en-US" sz="1100" dirty="0" err="1" smtClean="0"/>
              <a:t>InfovVis</a:t>
            </a:r>
            <a:r>
              <a:rPr lang="en-US" sz="1100" dirty="0" smtClean="0"/>
              <a:t> 2008.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62402"/>
            <a:ext cx="6609608" cy="513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6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How many different levels are there between low level interactions (e.g. mouse x, y) to high level interactions?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What are the pros and cons of manual capturing vs. automatic capturing?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Single application vs. multiple?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3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Definition: </a:t>
            </a:r>
          </a:p>
          <a:p>
            <a:pPr marL="742950" lvl="1" indent="-342900"/>
            <a:r>
              <a:rPr lang="en-US" dirty="0" smtClean="0"/>
              <a:t>“origin, source”</a:t>
            </a:r>
          </a:p>
          <a:p>
            <a:pPr marL="742950" lvl="1" indent="-342900"/>
            <a:r>
              <a:rPr lang="en-US" dirty="0" smtClean="0"/>
              <a:t>“the history of ownership of a valued object or work of art of literature”</a:t>
            </a:r>
          </a:p>
          <a:p>
            <a:pPr marL="857250" lvl="1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Term has been adapted:</a:t>
            </a:r>
          </a:p>
          <a:p>
            <a:pPr marL="742950" lvl="1" indent="-342900"/>
            <a:r>
              <a:rPr lang="en-US" dirty="0" smtClean="0"/>
              <a:t>Data provenance</a:t>
            </a:r>
          </a:p>
          <a:p>
            <a:pPr marL="742950" lvl="1" indent="-342900"/>
            <a:r>
              <a:rPr lang="en-US" dirty="0" smtClean="0"/>
              <a:t>Information provenance</a:t>
            </a:r>
          </a:p>
          <a:p>
            <a:pPr marL="742950" lvl="1" indent="-342900"/>
            <a:r>
              <a:rPr lang="en-US" dirty="0" smtClean="0"/>
              <a:t>Insight provenance</a:t>
            </a:r>
          </a:p>
          <a:p>
            <a:pPr marL="742950" lvl="1" indent="-342900"/>
            <a:r>
              <a:rPr lang="en-US" dirty="0" smtClean="0"/>
              <a:t>Analytic provenance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we store the captured interactions or visualization states?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 smtClean="0"/>
              <a:t>Encoding manually captured interactions: could be issues with different “languages”</a:t>
            </a:r>
          </a:p>
          <a:p>
            <a:pPr marL="582930" indent="-457200"/>
            <a:r>
              <a:rPr lang="en-US" dirty="0" smtClean="0"/>
              <a:t>Encoding automatically captured interactions: more robust description of event sequences and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manual 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828800"/>
            <a:ext cx="59817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9800" y="6587920"/>
            <a:ext cx="693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Xiao et al. Enhancing Visual Analysis of Network </a:t>
            </a:r>
            <a:r>
              <a:rPr lang="en-US" sz="1100" dirty="0" smtClean="0"/>
              <a:t>Traffic Using </a:t>
            </a:r>
            <a:r>
              <a:rPr lang="en-US" sz="1100" dirty="0"/>
              <a:t>a Knowledge Representation. </a:t>
            </a:r>
            <a:r>
              <a:rPr lang="en-US" sz="1100" dirty="0" smtClean="0"/>
              <a:t>VAST 2007.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14800"/>
            <a:ext cx="5715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0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</a:t>
            </a:r>
            <a:r>
              <a:rPr lang="en-US" dirty="0" smtClean="0"/>
              <a:t>manual 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34787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11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</a:t>
            </a:r>
            <a:r>
              <a:rPr lang="en-US" dirty="0" smtClean="0"/>
              <a:t>automatic 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07" y="3276600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6200" y="6596390"/>
            <a:ext cx="525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Kadivar</a:t>
            </a:r>
            <a:r>
              <a:rPr lang="en-US" sz="1100" dirty="0" smtClean="0"/>
              <a:t> et </a:t>
            </a:r>
            <a:r>
              <a:rPr lang="en-US" sz="1100" dirty="0"/>
              <a:t>al. </a:t>
            </a:r>
            <a:r>
              <a:rPr lang="en-US" sz="1100" dirty="0" smtClean="0"/>
              <a:t>Capturing and Supporting the Analysis Process. VAST 2009.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362200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automatic 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81" y="1626442"/>
            <a:ext cx="6858220" cy="481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00400" y="6596390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Jankun</a:t>
            </a:r>
            <a:r>
              <a:rPr lang="en-US" sz="1100" dirty="0" smtClean="0"/>
              <a:t>-Kelly et </a:t>
            </a:r>
            <a:r>
              <a:rPr lang="en-US" sz="1100" dirty="0"/>
              <a:t>al. A Model and </a:t>
            </a:r>
            <a:r>
              <a:rPr lang="en-US" sz="1100" dirty="0" smtClean="0"/>
              <a:t>Framework for </a:t>
            </a:r>
            <a:r>
              <a:rPr lang="en-US" sz="1100" dirty="0"/>
              <a:t>Visualization Exploration</a:t>
            </a:r>
            <a:r>
              <a:rPr lang="en-US" sz="1100" dirty="0" smtClean="0"/>
              <a:t>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</a:t>
            </a:r>
            <a:r>
              <a:rPr lang="en-US" dirty="0" smtClean="0"/>
              <a:t>automatic captures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162925" cy="369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" y="5486400"/>
            <a:ext cx="77343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14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Shrinivasan</a:t>
            </a:r>
            <a:r>
              <a:rPr lang="en-US" sz="1100" dirty="0" smtClean="0"/>
              <a:t> et </a:t>
            </a:r>
            <a:r>
              <a:rPr lang="en-US" sz="1100" dirty="0"/>
              <a:t>al. </a:t>
            </a:r>
            <a:r>
              <a:rPr lang="en-US" sz="1100" dirty="0" smtClean="0"/>
              <a:t>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Is the use of predicates or inductive logic programming generalizable? Does it scale?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How could we integrate interaction logging and perceptual logging?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2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 all the stored interactions, derive meaning, reasoning processes, and intent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 smtClean="0"/>
              <a:t>Manually: ask other humans to interpret a user’s interactions</a:t>
            </a:r>
          </a:p>
          <a:p>
            <a:pPr marL="582930" indent="-457200"/>
            <a:r>
              <a:rPr lang="en-US" dirty="0" smtClean="0"/>
              <a:t>Automatically: ask a computer to interpret a human’s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229600" cy="1401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From this experiment, we find that interactions contains at least:</a:t>
            </a:r>
          </a:p>
          <a:p>
            <a:pPr lvl="1"/>
            <a:r>
              <a:rPr lang="en-US" dirty="0" smtClean="0"/>
              <a:t>60% of the (high level) strategies</a:t>
            </a:r>
          </a:p>
          <a:p>
            <a:pPr lvl="1"/>
            <a:r>
              <a:rPr lang="en-US" dirty="0" smtClean="0"/>
              <a:t>60% of the (mid level) methods</a:t>
            </a:r>
          </a:p>
          <a:p>
            <a:pPr lvl="1"/>
            <a:r>
              <a:rPr lang="en-US" dirty="0" smtClean="0"/>
              <a:t>79% of the (low level) findings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24000"/>
            <a:ext cx="5286375" cy="318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2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371600"/>
            <a:ext cx="3200400" cy="216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620606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596390"/>
            <a:ext cx="7467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Perry et al. Supporting Cognitive Models of </a:t>
            </a:r>
            <a:r>
              <a:rPr lang="en-US" sz="1100" dirty="0" err="1" smtClean="0"/>
              <a:t>Sensemaking</a:t>
            </a:r>
            <a:r>
              <a:rPr lang="en-US" sz="1100" dirty="0" smtClean="0"/>
              <a:t> in Analytics Systems DIMACS Technical Report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Goal: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To understand a user’s </a:t>
            </a:r>
            <a:r>
              <a:rPr lang="en-US" b="1" dirty="0" smtClean="0"/>
              <a:t>analytic reasoning process </a:t>
            </a:r>
            <a:r>
              <a:rPr lang="en-US" dirty="0" smtClean="0"/>
              <a:t>when using a (visual) analytical system for task-solving.</a:t>
            </a:r>
          </a:p>
          <a:p>
            <a:pPr marL="1714500" lvl="3" indent="-457200">
              <a:buFont typeface="Arial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Benefits: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Training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Validation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Verification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Recall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Repeated procedures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6596391"/>
            <a:ext cx="7772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Perry et al. Supporting Cognitive Models of </a:t>
            </a:r>
            <a:r>
              <a:rPr lang="en-US" sz="1100" dirty="0" err="1" smtClean="0"/>
              <a:t>Sensemaking</a:t>
            </a:r>
            <a:r>
              <a:rPr lang="en-US" sz="1100" dirty="0" smtClean="0"/>
              <a:t> in Analytics Systems DIMACS Technical Report 2009.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10790"/>
            <a:ext cx="4381500" cy="330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210790"/>
            <a:ext cx="4370536" cy="307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</a:t>
            </a:r>
            <a:r>
              <a:rPr lang="en-US" dirty="0"/>
              <a:t>r</a:t>
            </a:r>
            <a:r>
              <a:rPr lang="en-US" dirty="0" smtClean="0"/>
              <a:t>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7172325" cy="453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14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Shrinivasan</a:t>
            </a:r>
            <a:r>
              <a:rPr lang="en-US" sz="1100" dirty="0" smtClean="0"/>
              <a:t> et </a:t>
            </a:r>
            <a:r>
              <a:rPr lang="en-US" sz="1100" dirty="0"/>
              <a:t>al. </a:t>
            </a:r>
            <a:r>
              <a:rPr lang="en-US" sz="1100" dirty="0" smtClean="0"/>
              <a:t>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Could we integrate a manually constructed model with automated learning?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What would that entail?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Reapply the recovered user interactions, intent, reasoning process, etc. to a different dataset or problem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 smtClean="0"/>
              <a:t>Reuse user interactions: reapply the recorded interactions with some ability to recover from failures</a:t>
            </a:r>
          </a:p>
          <a:p>
            <a:pPr marL="582930" indent="-457200"/>
            <a:r>
              <a:rPr lang="en-US" dirty="0" smtClean="0"/>
              <a:t>Reuse analysis patterns: reapply the “rules” learned from previous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07" y="3276600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362200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7210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analysis </a:t>
            </a:r>
            <a:r>
              <a:rPr lang="en-US" dirty="0"/>
              <a:t>p</a:t>
            </a:r>
            <a:r>
              <a:rPr lang="en-US" dirty="0" smtClean="0"/>
              <a:t>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34787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67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Reuse is only applicable when some combinations of the previous stage(s) are successful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More broadly speaking, does it make sense?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(Familiar) example of reuse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4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7236"/>
            <a:ext cx="840966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0" y="659639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Grabler</a:t>
            </a:r>
            <a:r>
              <a:rPr lang="en-US" sz="1100" dirty="0" smtClean="0"/>
              <a:t> et </a:t>
            </a:r>
            <a:r>
              <a:rPr lang="en-US" sz="1100" dirty="0"/>
              <a:t>al. Generating Photo Manipulation Tutorials by Demonstration. </a:t>
            </a:r>
            <a:r>
              <a:rPr lang="en-US" sz="1100" dirty="0" smtClean="0"/>
              <a:t>SIGGRAPH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 smtClean="0"/>
              <a:t>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415941" cy="32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3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research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far: interaction as window into </a:t>
            </a:r>
            <a:r>
              <a:rPr lang="en-US" i="1" dirty="0" smtClean="0"/>
              <a:t>what a user does</a:t>
            </a:r>
            <a:r>
              <a:rPr lang="en-US" dirty="0" smtClean="0"/>
              <a:t> (when faced with a specific problem)</a:t>
            </a:r>
          </a:p>
          <a:p>
            <a:r>
              <a:rPr lang="en-US" dirty="0" smtClean="0"/>
              <a:t>Recent work: can interaction patterns also be a window into </a:t>
            </a:r>
            <a:r>
              <a:rPr lang="en-US" i="1" dirty="0" smtClean="0"/>
              <a:t>who a user is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20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dirty="0"/>
              <a:t>Types of Human-Visualization Interactions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075237"/>
            <a:ext cx="8305800" cy="1477963"/>
          </a:xfrm>
        </p:spPr>
        <p:txBody>
          <a:bodyPr>
            <a:normAutofit lnSpcReduction="10000"/>
          </a:bodyPr>
          <a:lstStyle/>
          <a:p>
            <a:pPr marL="525780" indent="-342900"/>
            <a:r>
              <a:rPr lang="en-US" dirty="0" smtClean="0"/>
              <a:t>Word editing (input heavy, little output)</a:t>
            </a:r>
          </a:p>
          <a:p>
            <a:pPr marL="525780" indent="-342900"/>
            <a:r>
              <a:rPr lang="en-US" dirty="0" smtClean="0"/>
              <a:t>Browsing, watching a movie (output heavy, little input)</a:t>
            </a:r>
          </a:p>
          <a:p>
            <a:pPr marL="525780" indent="-342900"/>
            <a:r>
              <a:rPr lang="en-US" dirty="0" smtClean="0"/>
              <a:t>Visual analysis (closer to 50-50?)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1000" y="1371600"/>
            <a:ext cx="7138987" cy="3048000"/>
            <a:chOff x="-585787" y="2136422"/>
            <a:chExt cx="9272587" cy="4188178"/>
          </a:xfrm>
        </p:grpSpPr>
        <p:pic>
          <p:nvPicPr>
            <p:cNvPr id="17" name="Picture 16" descr="human-computer-interac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276600" y="2136422"/>
              <a:ext cx="5410200" cy="4075683"/>
            </a:xfrm>
            <a:prstGeom prst="rect">
              <a:avLst/>
            </a:prstGeom>
          </p:spPr>
        </p:pic>
        <p:cxnSp>
          <p:nvCxnSpPr>
            <p:cNvPr id="18" name="Elbow Connector 17"/>
            <p:cNvCxnSpPr/>
            <p:nvPr/>
          </p:nvCxnSpPr>
          <p:spPr>
            <a:xfrm flipV="1">
              <a:off x="2743200" y="3276600"/>
              <a:ext cx="2362200" cy="1905000"/>
            </a:xfrm>
            <a:prstGeom prst="bentConnector3">
              <a:avLst>
                <a:gd name="adj1" fmla="val 58065"/>
              </a:avLst>
            </a:prstGeom>
            <a:ln w="38100" cmpd="sng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4"/>
            <p:cNvPicPr>
              <a:picLocks noChangeAspect="1"/>
            </p:cNvPicPr>
            <p:nvPr/>
          </p:nvPicPr>
          <p:blipFill>
            <a:blip r:embed="rId3"/>
            <a:srcRect l="-34375" r="-34375"/>
            <a:stretch>
              <a:fillRect/>
            </a:stretch>
          </p:blipFill>
          <p:spPr>
            <a:xfrm>
              <a:off x="-585787" y="3584222"/>
              <a:ext cx="4624387" cy="274037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914400" y="1295400"/>
            <a:ext cx="6781800" cy="32004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5" t="74474" r="29226"/>
          <a:stretch/>
        </p:blipFill>
        <p:spPr>
          <a:xfrm flipH="1">
            <a:off x="4572000" y="3580580"/>
            <a:ext cx="1769806" cy="757149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685800" y="51054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55626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5800" y="6019800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6" t="12873" r="27652" b="60608"/>
          <a:stretch/>
        </p:blipFill>
        <p:spPr>
          <a:xfrm flipH="1">
            <a:off x="4506450" y="1753419"/>
            <a:ext cx="1835356" cy="786582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84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19" grpId="1" animBg="1"/>
      <p:bldP spid="20" grpId="0" animBg="1"/>
      <p:bldP spid="20" grpId="1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about users from interaction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12" name="Content Placeholder 11" descr="Acr28888270755882421612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8" b="-7168"/>
          <a:stretch>
            <a:fillRect/>
          </a:stretch>
        </p:blipFill>
        <p:spPr>
          <a:xfrm>
            <a:off x="457200" y="1447800"/>
            <a:ext cx="8229600" cy="4876800"/>
          </a:xfrm>
        </p:spPr>
      </p:pic>
      <p:sp>
        <p:nvSpPr>
          <p:cNvPr id="3" name="Rectangle 2"/>
          <p:cNvSpPr/>
          <p:nvPr/>
        </p:nvSpPr>
        <p:spPr>
          <a:xfrm>
            <a:off x="1524000" y="6553200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</p:spTree>
    <p:extLst>
      <p:ext uri="{BB962C8B-B14F-4D97-AF65-F5344CB8AC3E}">
        <p14:creationId xmlns:p14="http://schemas.microsoft.com/office/powerpoint/2010/main" val="699483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about users from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527300"/>
            <a:ext cx="3492500" cy="180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0" y="6553200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  <p:pic>
        <p:nvPicPr>
          <p:cNvPr id="6" name="Content Placeholder 5" descr="Screen Shot 2015-04-06 at 5.29.31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2" r="-8022"/>
          <a:stretch>
            <a:fillRect/>
          </a:stretch>
        </p:blipFill>
        <p:spPr>
          <a:xfrm>
            <a:off x="-14288" y="1066800"/>
            <a:ext cx="9386888" cy="5562600"/>
          </a:xfrm>
        </p:spPr>
      </p:pic>
    </p:spTree>
    <p:extLst>
      <p:ext uri="{BB962C8B-B14F-4D97-AF65-F5344CB8AC3E}">
        <p14:creationId xmlns:p14="http://schemas.microsoft.com/office/powerpoint/2010/main" val="900793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Wednesday: FP workshop pt. 2</a:t>
            </a:r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smtClean="0"/>
              <a:t>FP3: Initial Prototype due BEFORE CLASS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20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Recap: Van </a:t>
            </a:r>
            <a:r>
              <a:rPr lang="en-US" dirty="0" err="1"/>
              <a:t>Wijk’s</a:t>
            </a:r>
            <a:r>
              <a:rPr lang="en-US" dirty="0"/>
              <a:t> </a:t>
            </a:r>
            <a:r>
              <a:rPr lang="en-US" dirty="0" smtClean="0"/>
              <a:t>model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012" y="4023362"/>
            <a:ext cx="3352799" cy="2209800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D</a:t>
            </a:r>
            <a:r>
              <a:rPr lang="en-US" dirty="0" smtClean="0"/>
              <a:t> = Data</a:t>
            </a:r>
          </a:p>
          <a:p>
            <a:r>
              <a:rPr lang="en-US" b="1" dirty="0" smtClean="0"/>
              <a:t>V</a:t>
            </a:r>
            <a:r>
              <a:rPr lang="en-US" dirty="0" smtClean="0"/>
              <a:t> = visualization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 = specification (</a:t>
            </a:r>
            <a:r>
              <a:rPr lang="en-US" dirty="0" err="1" smtClean="0"/>
              <a:t>params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I</a:t>
            </a:r>
            <a:r>
              <a:rPr lang="en-US" dirty="0" smtClean="0"/>
              <a:t> = image</a:t>
            </a:r>
          </a:p>
          <a:p>
            <a:r>
              <a:rPr lang="en-US" b="1" dirty="0" smtClean="0"/>
              <a:t>P</a:t>
            </a:r>
            <a:r>
              <a:rPr lang="en-US" dirty="0" smtClean="0"/>
              <a:t> = perception</a:t>
            </a:r>
          </a:p>
          <a:p>
            <a:r>
              <a:rPr lang="en-US" b="1" dirty="0" smtClean="0"/>
              <a:t>K</a:t>
            </a:r>
            <a:r>
              <a:rPr lang="en-US" dirty="0" smtClean="0"/>
              <a:t> = knowledge</a:t>
            </a:r>
          </a:p>
          <a:p>
            <a:r>
              <a:rPr lang="en-US" b="1" dirty="0" smtClean="0"/>
              <a:t>E</a:t>
            </a:r>
            <a:r>
              <a:rPr lang="en-US" dirty="0" smtClean="0"/>
              <a:t> = exploration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" y="1653542"/>
            <a:ext cx="394154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745" y="1653542"/>
            <a:ext cx="178947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85" y="2289813"/>
            <a:ext cx="2028271" cy="86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30" y="3150871"/>
            <a:ext cx="323556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565" y="4065271"/>
            <a:ext cx="167951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73" y="5097780"/>
            <a:ext cx="26636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77200" y="173557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93230" y="253567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93230" y="342340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77200" y="433780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93230" y="53322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Discussion: interaction as a </a:t>
            </a:r>
            <a:r>
              <a:rPr lang="en-US" b="1" dirty="0" smtClean="0"/>
              <a:t>data source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drives user interaction?</a:t>
            </a:r>
          </a:p>
          <a:p>
            <a:r>
              <a:rPr lang="en-US" dirty="0" smtClean="0"/>
              <a:t>What gets encoded during the interaction?</a:t>
            </a:r>
          </a:p>
          <a:p>
            <a:r>
              <a:rPr lang="en-US" dirty="0" smtClean="0"/>
              <a:t>What might it tell us about their reasoning process?</a:t>
            </a:r>
          </a:p>
        </p:txBody>
      </p:sp>
    </p:spTree>
    <p:extLst>
      <p:ext uri="{BB962C8B-B14F-4D97-AF65-F5344CB8AC3E}">
        <p14:creationId xmlns:p14="http://schemas.microsoft.com/office/powerpoint/2010/main" val="64054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Flashback: </a:t>
            </a:r>
            <a:r>
              <a:rPr lang="en-US" b="1" dirty="0" smtClean="0"/>
              <a:t>Detecting</a:t>
            </a:r>
            <a:r>
              <a:rPr lang="en-US" dirty="0" smtClean="0"/>
              <a:t> </a:t>
            </a:r>
            <a:r>
              <a:rPr lang="en-US" b="1" dirty="0" smtClean="0"/>
              <a:t>Financial Fraud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292"/>
          <a:stretch/>
        </p:blipFill>
        <p:spPr>
          <a:xfrm>
            <a:off x="457200" y="1447800"/>
            <a:ext cx="8194618" cy="441960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85800" y="2006600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Analysts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7086600" y="1778000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Grad</a:t>
            </a:r>
          </a:p>
          <a:p>
            <a:pPr algn="ctr"/>
            <a:r>
              <a:rPr lang="en-US" sz="1400" dirty="0" smtClean="0"/>
              <a:t>Students</a:t>
            </a:r>
          </a:p>
          <a:p>
            <a:pPr algn="ctr"/>
            <a:r>
              <a:rPr lang="en-US" sz="1400" dirty="0" smtClean="0"/>
              <a:t>(Coders)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581400" y="4597400"/>
            <a:ext cx="1905000" cy="1066800"/>
          </a:xfrm>
          <a:prstGeom prst="roundRect">
            <a:avLst/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Logged</a:t>
            </a:r>
          </a:p>
          <a:p>
            <a:pPr algn="ctr"/>
            <a:r>
              <a:rPr lang="en-US" dirty="0" smtClean="0"/>
              <a:t>(semantic) </a:t>
            </a:r>
          </a:p>
          <a:p>
            <a:pPr algn="ctr"/>
            <a:r>
              <a:rPr lang="en-US" dirty="0" smtClean="0"/>
              <a:t>Interactions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657600" y="1930400"/>
            <a:ext cx="1524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Compare!</a:t>
            </a:r>
          </a:p>
          <a:p>
            <a:pPr algn="ctr"/>
            <a:r>
              <a:rPr lang="en-US" sz="1400" dirty="0" smtClean="0"/>
              <a:t>(manually)</a:t>
            </a:r>
          </a:p>
        </p:txBody>
      </p:sp>
      <p:cxnSp>
        <p:nvCxnSpPr>
          <p:cNvPr id="21" name="Straight Arrow Connector 20"/>
          <p:cNvCxnSpPr>
            <a:stCxn id="10" idx="4"/>
            <a:endCxn id="73" idx="0"/>
          </p:cNvCxnSpPr>
          <p:nvPr/>
        </p:nvCxnSpPr>
        <p:spPr>
          <a:xfrm rot="16200000" flipH="1">
            <a:off x="865187" y="3770312"/>
            <a:ext cx="990600" cy="539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3"/>
            <a:endCxn id="13" idx="1"/>
          </p:cNvCxnSpPr>
          <p:nvPr/>
        </p:nvCxnSpPr>
        <p:spPr>
          <a:xfrm>
            <a:off x="2470150" y="4962015"/>
            <a:ext cx="1111250" cy="16878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0243" idx="1"/>
          </p:cNvCxnSpPr>
          <p:nvPr/>
        </p:nvCxnSpPr>
        <p:spPr>
          <a:xfrm flipV="1">
            <a:off x="5486400" y="4984445"/>
            <a:ext cx="1066800" cy="14635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4"/>
            <a:endCxn id="10243" idx="0"/>
          </p:cNvCxnSpPr>
          <p:nvPr/>
        </p:nvCxnSpPr>
        <p:spPr>
          <a:xfrm rot="16200000" flipH="1">
            <a:off x="7130988" y="3676712"/>
            <a:ext cx="1219200" cy="1257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2286000" y="3225800"/>
            <a:ext cx="14478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Strategies</a:t>
            </a:r>
          </a:p>
          <a:p>
            <a:pPr algn="ctr"/>
            <a:r>
              <a:rPr lang="en-US" dirty="0" smtClean="0"/>
              <a:t>Methods</a:t>
            </a:r>
          </a:p>
          <a:p>
            <a:pPr algn="ctr"/>
            <a:r>
              <a:rPr lang="en-US" dirty="0" smtClean="0"/>
              <a:t>Findings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5029200" y="3225800"/>
            <a:ext cx="15240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Guesses of</a:t>
            </a:r>
          </a:p>
          <a:p>
            <a:pPr algn="ctr"/>
            <a:r>
              <a:rPr lang="en-US" dirty="0" smtClean="0"/>
              <a:t>Analysts’ thinking</a:t>
            </a:r>
          </a:p>
        </p:txBody>
      </p:sp>
      <p:cxnSp>
        <p:nvCxnSpPr>
          <p:cNvPr id="63" name="Straight Arrow Connector 62"/>
          <p:cNvCxnSpPr>
            <a:stCxn id="10" idx="5"/>
            <a:endCxn id="60" idx="1"/>
          </p:cNvCxnSpPr>
          <p:nvPr/>
        </p:nvCxnSpPr>
        <p:spPr>
          <a:xfrm rot="16200000" flipH="1">
            <a:off x="1734343" y="3169442"/>
            <a:ext cx="608807" cy="49450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1" idx="2"/>
            <a:endCxn id="61" idx="3"/>
          </p:cNvCxnSpPr>
          <p:nvPr/>
        </p:nvCxnSpPr>
        <p:spPr>
          <a:xfrm rot="10800000" flipV="1">
            <a:off x="6553200" y="2425700"/>
            <a:ext cx="533400" cy="12954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0"/>
            <a:endCxn id="18" idx="2"/>
          </p:cNvCxnSpPr>
          <p:nvPr/>
        </p:nvCxnSpPr>
        <p:spPr>
          <a:xfrm rot="5400000" flipH="1" flipV="1">
            <a:off x="3028950" y="2597150"/>
            <a:ext cx="609600" cy="6477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0"/>
            <a:endCxn id="18" idx="6"/>
          </p:cNvCxnSpPr>
          <p:nvPr/>
        </p:nvCxnSpPr>
        <p:spPr>
          <a:xfrm rot="16200000" flipV="1">
            <a:off x="5181600" y="2616200"/>
            <a:ext cx="60960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04800" y="4292600"/>
            <a:ext cx="2165350" cy="1338829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553200" y="4292600"/>
            <a:ext cx="2387352" cy="138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" name="TextBox 112"/>
          <p:cNvSpPr txBox="1"/>
          <p:nvPr/>
        </p:nvSpPr>
        <p:spPr>
          <a:xfrm>
            <a:off x="838200" y="5588000"/>
            <a:ext cx="90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WireVis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6750755" y="5650468"/>
            <a:ext cx="191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Interaction-Log Vis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8" grpId="0" animBg="1"/>
      <p:bldP spid="60" grpId="0" animBg="1"/>
      <p:bldP spid="61" grpId="0" animBg="1"/>
      <p:bldP spid="113" grpId="0"/>
      <p:bldP spid="1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37391</TotalTime>
  <Words>1354</Words>
  <Application>Microsoft Macintosh PowerPoint</Application>
  <PresentationFormat>On-screen Show (4:3)</PresentationFormat>
  <Paragraphs>197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Lucida Grande</vt:lpstr>
      <vt:lpstr>Wingdings</vt:lpstr>
      <vt:lpstr>Arial</vt:lpstr>
      <vt:lpstr>Clarity</vt:lpstr>
      <vt:lpstr>Lecture 15: Analytic Provenance</vt:lpstr>
      <vt:lpstr>Announcements</vt:lpstr>
      <vt:lpstr>Provenance</vt:lpstr>
      <vt:lpstr>Analytic Provenance</vt:lpstr>
      <vt:lpstr>Types of Human-Visualization Interactions</vt:lpstr>
      <vt:lpstr>Recap: Van Wijk’s model of visualization</vt:lpstr>
      <vt:lpstr>Discussion: interaction as a data source</vt:lpstr>
      <vt:lpstr>Flashback: Detecting Financial Fraud</vt:lpstr>
      <vt:lpstr>Experiment</vt:lpstr>
      <vt:lpstr>What’s in a user’s interactions?</vt:lpstr>
      <vt:lpstr>What’s in a user’s interactions?</vt:lpstr>
      <vt:lpstr>Five Stages of Provenance</vt:lpstr>
      <vt:lpstr>Five Stages of Provenance</vt:lpstr>
      <vt:lpstr>Perceive</vt:lpstr>
      <vt:lpstr>Perceive - Uncertainty</vt:lpstr>
      <vt:lpstr>Perceive – Visual Quality</vt:lpstr>
      <vt:lpstr>Perceive – Visual Quality</vt:lpstr>
      <vt:lpstr>Discussion</vt:lpstr>
      <vt:lpstr>Capture </vt:lpstr>
      <vt:lpstr>Manual Capturing</vt:lpstr>
      <vt:lpstr>Annotations</vt:lpstr>
      <vt:lpstr>Structured diagrams</vt:lpstr>
      <vt:lpstr>Reasoning graphs</vt:lpstr>
      <vt:lpstr>Automatic capturing</vt:lpstr>
      <vt:lpstr>Capturing interaction in a single application</vt:lpstr>
      <vt:lpstr>Interaction across multiple platforms</vt:lpstr>
      <vt:lpstr>Capturing visualization state (periodic)</vt:lpstr>
      <vt:lpstr>Capturing visualization state (transitions)</vt:lpstr>
      <vt:lpstr>Discussion</vt:lpstr>
      <vt:lpstr>Encode</vt:lpstr>
      <vt:lpstr>Encoding manual captures</vt:lpstr>
      <vt:lpstr>Encoding manual captures</vt:lpstr>
      <vt:lpstr>Encoding automatic captures</vt:lpstr>
      <vt:lpstr>Encoding automatic captures</vt:lpstr>
      <vt:lpstr>Encoding automatic captures</vt:lpstr>
      <vt:lpstr>Discussion</vt:lpstr>
      <vt:lpstr>Recover</vt:lpstr>
      <vt:lpstr>Manual recovery</vt:lpstr>
      <vt:lpstr>Automatic recovery</vt:lpstr>
      <vt:lpstr>Automatic recovery</vt:lpstr>
      <vt:lpstr>Automatic recovery</vt:lpstr>
      <vt:lpstr>Discussion</vt:lpstr>
      <vt:lpstr>Reuse</vt:lpstr>
      <vt:lpstr>Reuse user interactions</vt:lpstr>
      <vt:lpstr>Reuse analysis patterns</vt:lpstr>
      <vt:lpstr>Discussion</vt:lpstr>
      <vt:lpstr>Generating tutorials</vt:lpstr>
      <vt:lpstr>Generating tutorials</vt:lpstr>
      <vt:lpstr>Ongoing research</vt:lpstr>
      <vt:lpstr>Learning about users from interaction</vt:lpstr>
      <vt:lpstr>Learning about users from interaction</vt:lpstr>
      <vt:lpstr>Coming up</vt:lpstr>
    </vt:vector>
  </TitlesOfParts>
  <Company>UNC Charlotte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rchang</dc:creator>
  <cp:lastModifiedBy>Microsoft Office User</cp:lastModifiedBy>
  <cp:revision>421</cp:revision>
  <cp:lastPrinted>2017-01-27T14:35:02Z</cp:lastPrinted>
  <dcterms:created xsi:type="dcterms:W3CDTF">2010-09-06T14:11:22Z</dcterms:created>
  <dcterms:modified xsi:type="dcterms:W3CDTF">2017-04-10T17:06:37Z</dcterms:modified>
</cp:coreProperties>
</file>